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271F-7D57-4798-A928-873F53F3674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4329-D837-4BBB-906B-E50DB369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23" y="1869358"/>
            <a:ext cx="6388100" cy="539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667" y="3108372"/>
            <a:ext cx="4545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Not enough staff or resources to complete a task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Inconsistent implementation of health and safety policies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Poor communication from leadership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254" y="1752911"/>
            <a:ext cx="140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sz="3600" dirty="0" smtClean="0">
                <a:solidFill>
                  <a:srgbClr val="0683A9"/>
                </a:solidFill>
              </a:rPr>
              <a:t> </a:t>
            </a:r>
            <a:endParaRPr lang="en-US" sz="3600" dirty="0">
              <a:solidFill>
                <a:srgbClr val="0683A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7638" y="1492250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35304" y="2490875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8667" y="2673816"/>
            <a:ext cx="131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33.1%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667" y="3739023"/>
            <a:ext cx="1467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24.4%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667" y="4849961"/>
            <a:ext cx="129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17.3%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PAIN POINTS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7227" y="1435008"/>
            <a:ext cx="799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What is the most frequent complaint that you hear from employees about your organization's EH&amp;S program?</a:t>
            </a:r>
          </a:p>
        </p:txBody>
      </p:sp>
    </p:spTree>
    <p:extLst>
      <p:ext uri="{BB962C8B-B14F-4D97-AF65-F5344CB8AC3E}">
        <p14:creationId xmlns:p14="http://schemas.microsoft.com/office/powerpoint/2010/main" val="5449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920" y="3090692"/>
            <a:ext cx="41762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Are you looking to increase the size of your environmental, health and safety team in the next 12 months?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GROWING EHS DEPARTMENT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19" y="1881051"/>
            <a:ext cx="4715319" cy="40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0920" y="3090692"/>
            <a:ext cx="4176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Does your company currently work with, or have plans to hire, a third-party safety, health and environmental consultant in the next 12 months?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92" y="1899920"/>
            <a:ext cx="4576287" cy="39733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HIRING CONSULTANTS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540" y="3090692"/>
            <a:ext cx="417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Does your company currently use an EH&amp;S software system</a:t>
            </a:r>
            <a:r>
              <a:rPr lang="en-US" sz="2000" b="1" dirty="0" smtClean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EHS SOFTWARE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0" y="690197"/>
            <a:ext cx="6343650" cy="60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EHS SOFTWARE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67" y="2942909"/>
            <a:ext cx="3982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Incident and Near Miss Management</a:t>
            </a: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Safety Audits</a:t>
            </a:r>
          </a:p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&amp; Inspections</a:t>
            </a: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Chemical Inventory Management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5304" y="2325412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667" y="2508353"/>
            <a:ext cx="1359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46.1%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667" y="3573560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45.4%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667" y="4684498"/>
            <a:ext cx="1456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39.4%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94254" y="1587448"/>
            <a:ext cx="140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sz="3600" dirty="0" smtClean="0">
                <a:solidFill>
                  <a:srgbClr val="0683A9"/>
                </a:solidFill>
              </a:rPr>
              <a:t> </a:t>
            </a:r>
            <a:endParaRPr lang="en-US" sz="3600" dirty="0">
              <a:solidFill>
                <a:srgbClr val="0683A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7638" y="1326787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01" y="1976181"/>
            <a:ext cx="7683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122" y="1959853"/>
            <a:ext cx="9144000" cy="2107393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2700" b="1" dirty="0" smtClean="0">
                <a:solidFill>
                  <a:srgbClr val="0683A9"/>
                </a:solidFill>
                <a:latin typeface="Gotham Medium" charset="0"/>
                <a:ea typeface="Gotham Medium" charset="0"/>
                <a:cs typeface="Gotham Medium" charset="0"/>
              </a:rPr>
              <a:t>OBJECTIVE:</a:t>
            </a:r>
            <a:r>
              <a:rPr lang="en-US" sz="2700" dirty="0" smtClean="0">
                <a:latin typeface="Gotham Medium" charset="0"/>
                <a:ea typeface="Gotham Medium" charset="0"/>
                <a:cs typeface="Gotham Medium" charset="0"/>
              </a:rPr>
              <a:t/>
            </a:r>
            <a:br>
              <a:rPr lang="en-US" sz="2700" dirty="0" smtClean="0"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000" dirty="0" smtClean="0">
                <a:latin typeface="Gotham Book" charset="0"/>
                <a:ea typeface="Gotham Book" charset="0"/>
                <a:cs typeface="Gotham Book" charset="0"/>
              </a:rPr>
              <a:t>The goal of this survey was to gain a greater understanding of the issues impacting a company’s ability to keep employees healthy, safe and productive.</a:t>
            </a:r>
            <a:endParaRPr lang="en-US" dirty="0"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4122" y="4433193"/>
            <a:ext cx="9144000" cy="906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400" b="1" dirty="0" smtClean="0">
                <a:solidFill>
                  <a:srgbClr val="0683A9"/>
                </a:solidFill>
                <a:latin typeface="Gotham Medium" charset="0"/>
                <a:ea typeface="Gotham Medium" charset="0"/>
                <a:cs typeface="Gotham Medium" charset="0"/>
              </a:rPr>
              <a:t>METHODOLOGY</a:t>
            </a:r>
            <a:r>
              <a:rPr lang="en-US" b="1" dirty="0" smtClean="0">
                <a:solidFill>
                  <a:srgbClr val="0683A9"/>
                </a:solidFill>
              </a:rPr>
              <a:t>: </a:t>
            </a:r>
          </a:p>
          <a:p>
            <a:pPr algn="l">
              <a:lnSpc>
                <a:spcPct val="220000"/>
              </a:lnSpc>
            </a:pPr>
            <a:r>
              <a:rPr lang="en-US" sz="4800" dirty="0">
                <a:latin typeface="Gotham Book" charset="0"/>
                <a:ea typeface="Gotham Book" charset="0"/>
                <a:cs typeface="Gotham Book" charset="0"/>
              </a:rPr>
              <a:t>Online Survey conducted between April 25, 2017 and May 10, </a:t>
            </a:r>
            <a:r>
              <a:rPr lang="en-US" sz="4800" dirty="0" smtClean="0">
                <a:latin typeface="Gotham Book" charset="0"/>
                <a:ea typeface="Gotham Book" charset="0"/>
                <a:cs typeface="Gotham Book" charset="0"/>
              </a:rPr>
              <a:t>2017.</a:t>
            </a:r>
            <a:endParaRPr lang="en-US" sz="4800" dirty="0"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36" y="1289731"/>
            <a:ext cx="7156450" cy="583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532" y="0"/>
            <a:ext cx="6328008" cy="690197"/>
          </a:xfrm>
        </p:spPr>
        <p:txBody>
          <a:bodyPr>
            <a:normAutofit/>
          </a:bodyPr>
          <a:lstStyle/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BACKGROUND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941" y="2018206"/>
            <a:ext cx="328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RESPONDENTS</a:t>
            </a:r>
            <a:endParaRPr lang="en-US" sz="2400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43526" y="2490875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3145" y="1870435"/>
            <a:ext cx="3281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COMPANY SIZE </a:t>
            </a:r>
            <a:b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</a:br>
            <a:r>
              <a:rPr lang="en-US" sz="1200" dirty="0" smtClean="0">
                <a:solidFill>
                  <a:srgbClr val="0683A9"/>
                </a:solidFill>
              </a:rPr>
              <a:t>BY EMPLOYEES</a:t>
            </a:r>
            <a:endParaRPr lang="en-US" sz="1200" dirty="0">
              <a:solidFill>
                <a:srgbClr val="0683A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2836" y="3767652"/>
            <a:ext cx="289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 smtClean="0">
                <a:solidFill>
                  <a:srgbClr val="0683A9"/>
                </a:solidFill>
                <a:effectLst/>
                <a:latin typeface="Gotham Bold" charset="0"/>
                <a:ea typeface="Gotham Bold" charset="0"/>
                <a:cs typeface="Gotham Bold" charset="0"/>
              </a:rPr>
              <a:t>Professional, Scientific and Technical Services</a:t>
            </a:r>
            <a:endParaRPr lang="en-US" sz="1400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3840" y="4626631"/>
            <a:ext cx="289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 smtClean="0">
                <a:solidFill>
                  <a:srgbClr val="0683A9"/>
                </a:solidFill>
                <a:effectLst/>
                <a:latin typeface="Gotham Bold" charset="0"/>
                <a:ea typeface="Gotham Bold" charset="0"/>
                <a:cs typeface="Gotham Bold" charset="0"/>
              </a:rPr>
              <a:t>General Manufacturing/</a:t>
            </a:r>
          </a:p>
          <a:p>
            <a:r>
              <a:rPr lang="en-US" sz="14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Chemical Manufacturing</a:t>
            </a:r>
            <a:endParaRPr lang="en-US" sz="1400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5255" y="5621216"/>
            <a:ext cx="289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 smtClean="0">
                <a:solidFill>
                  <a:srgbClr val="0683A9"/>
                </a:solidFill>
                <a:effectLst/>
                <a:latin typeface="Gotham Bold" charset="0"/>
                <a:ea typeface="Gotham Bold" charset="0"/>
                <a:cs typeface="Gotham Bold" charset="0"/>
              </a:rPr>
              <a:t>Educational</a:t>
            </a:r>
            <a:endParaRPr lang="en-US" sz="1400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939" y="1691268"/>
            <a:ext cx="154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744</a:t>
            </a:r>
            <a:r>
              <a:rPr lang="en-US" sz="4800" b="1" dirty="0">
                <a:latin typeface="Gotham Bold" charset="0"/>
                <a:ea typeface="Gotham Bold" charset="0"/>
                <a:cs typeface="Gotham Bold" charset="0"/>
              </a:rPr>
              <a:t>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1503353" y="2702966"/>
            <a:ext cx="72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dirty="0" smtClean="0">
                <a:solidFill>
                  <a:srgbClr val="0683A9"/>
                </a:solidFill>
              </a:rPr>
              <a:t> </a:t>
            </a:r>
            <a:endParaRPr lang="en-US" dirty="0">
              <a:solidFill>
                <a:srgbClr val="0683A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3544" y="2588863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4360" y="2702197"/>
            <a:ext cx="163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INDUSTRIES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86" y="5492464"/>
            <a:ext cx="965289" cy="661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65" y="4206506"/>
            <a:ext cx="899334" cy="900223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216">
            <a:off x="926008" y="3546713"/>
            <a:ext cx="949472" cy="7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710" y="3167528"/>
            <a:ext cx="9144000" cy="9067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KEY FINDINGS:</a:t>
            </a:r>
            <a:br>
              <a:rPr lang="en-US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TOP 10 THINGS WE LEARNED</a:t>
            </a:r>
            <a:endParaRPr lang="en-US" sz="44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980" y="1552926"/>
            <a:ext cx="7454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50% </a:t>
            </a:r>
            <a:r>
              <a:rPr lang="en-US" sz="32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SATISFIED</a:t>
            </a:r>
          </a:p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23% </a:t>
            </a:r>
            <a:r>
              <a:rPr lang="en-US" sz="3200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VERY SATISFIED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JOB SATISFACTION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0" b="-22830"/>
          <a:stretch/>
        </p:blipFill>
        <p:spPr>
          <a:xfrm>
            <a:off x="0" y="3122586"/>
            <a:ext cx="12197952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517" y="1876555"/>
            <a:ext cx="10531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Based on current socio-economic conditions, how would you rate your job security in your organization compared to two years ago?</a:t>
            </a:r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JOB SECURITY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3" y="3534954"/>
            <a:ext cx="9284612" cy="13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667" y="3108372"/>
            <a:ext cx="4545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Hazard </a:t>
            </a:r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Identification</a:t>
            </a: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Training</a:t>
            </a: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 smtClean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Job </a:t>
            </a:r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Hazard/Risk </a:t>
            </a:r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Analysis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PRIMARY RESPONSIBILITIES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90" y="1897275"/>
            <a:ext cx="8244084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7212" y="1674484"/>
            <a:ext cx="72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dirty="0" smtClean="0">
                <a:solidFill>
                  <a:srgbClr val="0683A9"/>
                </a:solidFill>
              </a:rPr>
              <a:t> </a:t>
            </a:r>
            <a:endParaRPr lang="en-US" dirty="0">
              <a:solidFill>
                <a:srgbClr val="0683A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2454" y="1509696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304" y="1931259"/>
            <a:ext cx="240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RESPONSIBILITIES</a:t>
            </a:r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35304" y="2490875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8667" y="2673816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84%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667" y="3739023"/>
            <a:ext cx="1343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81.5%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667" y="4849961"/>
            <a:ext cx="1432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78.9%</a:t>
            </a:r>
          </a:p>
        </p:txBody>
      </p:sp>
    </p:spTree>
    <p:extLst>
      <p:ext uri="{BB962C8B-B14F-4D97-AF65-F5344CB8AC3E}">
        <p14:creationId xmlns:p14="http://schemas.microsoft.com/office/powerpoint/2010/main" val="29604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56" y="1629104"/>
            <a:ext cx="6400800" cy="601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7269" y="1382879"/>
            <a:ext cx="66808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What do you consider to be the most important issue facing your EHS program?</a:t>
            </a:r>
          </a:p>
          <a:p>
            <a:endParaRPr lang="en-US" sz="2200" b="1" dirty="0">
              <a:solidFill>
                <a:srgbClr val="0683A9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AREAS OF CONCERN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667" y="3108372"/>
            <a:ext cx="4545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Exposure to toxic chemicals</a:t>
            </a: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Ergonomic stressors</a:t>
            </a: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Chemical management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35304" y="2490875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8667" y="2673816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20%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8667" y="3739023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16%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667" y="4849961"/>
            <a:ext cx="134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13.5%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4254" y="1752911"/>
            <a:ext cx="140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sz="3600" dirty="0" smtClean="0">
                <a:solidFill>
                  <a:srgbClr val="0683A9"/>
                </a:solidFill>
              </a:rPr>
              <a:t> </a:t>
            </a:r>
            <a:endParaRPr lang="en-US" sz="3600" dirty="0">
              <a:solidFill>
                <a:srgbClr val="0683A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7638" y="1492250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19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3532" y="0"/>
            <a:ext cx="6328008" cy="69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6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AREAS OF IMPROVEMENT</a:t>
            </a:r>
            <a:endParaRPr lang="en-US" sz="2200" b="1" spc="6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029" y="1394827"/>
            <a:ext cx="77938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83A9"/>
                </a:solidFill>
                <a:latin typeface="Gotham Book" charset="0"/>
                <a:ea typeface="Gotham Book" charset="0"/>
                <a:cs typeface="Gotham Book" charset="0"/>
              </a:rPr>
              <a:t>“In what area would you most like to see improvement in your organization/facility's EHS program?”</a:t>
            </a:r>
          </a:p>
          <a:p>
            <a:endParaRPr lang="en-US" sz="2200" b="1" dirty="0">
              <a:solidFill>
                <a:srgbClr val="0683A9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667" y="3108372"/>
            <a:ext cx="4545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Stronger support and leadership from executive team</a:t>
            </a: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Better training and educational programs for employees</a:t>
            </a: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endParaRPr lang="en-US" b="1" dirty="0">
              <a:solidFill>
                <a:srgbClr val="0683A9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fontAlgn="t"/>
            <a:r>
              <a:rPr lang="en-US" b="1" dirty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More investment in technology to help detect risks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4254" y="1752911"/>
            <a:ext cx="140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683A9"/>
                </a:solidFill>
                <a:latin typeface="Gotham Bold" charset="0"/>
                <a:ea typeface="Gotham Bold" charset="0"/>
                <a:cs typeface="Gotham Bold" charset="0"/>
              </a:rPr>
              <a:t>TOP</a:t>
            </a:r>
            <a:r>
              <a:rPr lang="en-US" sz="3600" dirty="0" smtClean="0">
                <a:solidFill>
                  <a:srgbClr val="0683A9"/>
                </a:solidFill>
              </a:rPr>
              <a:t> </a:t>
            </a:r>
            <a:endParaRPr lang="en-US" sz="3600" dirty="0">
              <a:solidFill>
                <a:srgbClr val="0683A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7638" y="1492250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5304" y="2490875"/>
            <a:ext cx="3311086" cy="23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667" y="2673816"/>
            <a:ext cx="104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32%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667" y="3739023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21%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667" y="4849961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Gotham Bold" charset="0"/>
                <a:ea typeface="Gotham Bold" charset="0"/>
                <a:cs typeface="Gotham Bold" charset="0"/>
              </a:rPr>
              <a:t>21%</a:t>
            </a:r>
            <a:endParaRPr lang="en-US" sz="3200" b="1" dirty="0">
              <a:solidFill>
                <a:schemeClr val="accent6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12" y="1818558"/>
            <a:ext cx="6140450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310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 Bold</vt:lpstr>
      <vt:lpstr>Gotham Book</vt:lpstr>
      <vt:lpstr>Gotham Medium</vt:lpstr>
      <vt:lpstr>Office Theme</vt:lpstr>
      <vt:lpstr>COVER</vt:lpstr>
      <vt:lpstr>OBJECTIVE: The goal of this survey was to gain a greater understanding of the issues impacting a company’s ability to keep employees healthy, safe and productive.</vt:lpstr>
      <vt:lpstr>BACKGROUND</vt:lpstr>
      <vt:lpstr>KEY FINDINGS: TOP 10 THINGS WE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Enviance,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Chris Carragher</dc:creator>
  <cp:lastModifiedBy>Chris Carragher</cp:lastModifiedBy>
  <cp:revision>23</cp:revision>
  <dcterms:created xsi:type="dcterms:W3CDTF">2017-06-01T18:30:23Z</dcterms:created>
  <dcterms:modified xsi:type="dcterms:W3CDTF">2017-08-18T20:42:57Z</dcterms:modified>
</cp:coreProperties>
</file>